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0"/>
  </p:notesMasterIdLst>
  <p:sldIdLst>
    <p:sldId id="256" r:id="rId2"/>
    <p:sldId id="367" r:id="rId3"/>
    <p:sldId id="538" r:id="rId4"/>
    <p:sldId id="475" r:id="rId5"/>
    <p:sldId id="458" r:id="rId6"/>
    <p:sldId id="644" r:id="rId7"/>
    <p:sldId id="690" r:id="rId8"/>
    <p:sldId id="713" r:id="rId9"/>
    <p:sldId id="716" r:id="rId10"/>
    <p:sldId id="715" r:id="rId11"/>
    <p:sldId id="714" r:id="rId12"/>
    <p:sldId id="717" r:id="rId13"/>
    <p:sldId id="718" r:id="rId14"/>
    <p:sldId id="719" r:id="rId15"/>
    <p:sldId id="721" r:id="rId16"/>
    <p:sldId id="608" r:id="rId17"/>
    <p:sldId id="610" r:id="rId18"/>
    <p:sldId id="708" r:id="rId19"/>
  </p:sldIdLst>
  <p:sldSz cx="12192000" cy="6858000"/>
  <p:notesSz cx="6858000" cy="9144000"/>
  <p:custDataLst>
    <p:tags r:id="rId21"/>
  </p:custDataLst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4" autoAdjust="0"/>
    <p:restoredTop sz="91745"/>
  </p:normalViewPr>
  <p:slideViewPr>
    <p:cSldViewPr snapToGrid="0" snapToObjects="1">
      <p:cViewPr>
        <p:scale>
          <a:sx n="50" d="100"/>
          <a:sy n="50" d="100"/>
        </p:scale>
        <p:origin x="-1812" y="-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1DA4-44F6-C84E-80F1-63428A06E95B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F6D55-E685-5045-81EF-E560A26E1A2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32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F6D55-E685-5045-81EF-E560A26E1A2E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43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^^^^^^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F6D55-E685-5045-81EF-E560A26E1A2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518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F6D55-E685-5045-81EF-E560A26E1A2E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849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823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245" y="365125"/>
            <a:ext cx="7088257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2447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6097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947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3883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65129"/>
            <a:ext cx="9831388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981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2686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676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66194"/>
            <a:ext cx="3932237" cy="8912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66190"/>
            <a:ext cx="6172200" cy="46948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19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5948"/>
            <a:ext cx="3932237" cy="851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05948"/>
            <a:ext cx="6172200" cy="465510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s-ES" dirty="0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021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15549" y="365129"/>
            <a:ext cx="9538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547D-DE66-3646-86ED-203D8A1448EF}" type="datetimeFigureOut">
              <a:rPr lang="es-ES_tradnl" smtClean="0"/>
              <a:t>01/03/2019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E486B-8585-DC43-A980-14CA28B997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934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8013" y="2960845"/>
            <a:ext cx="7843684" cy="1325563"/>
          </a:xfrm>
        </p:spPr>
        <p:txBody>
          <a:bodyPr/>
          <a:lstStyle/>
          <a:p>
            <a:pPr algn="ctr"/>
            <a:r>
              <a:rPr lang="es-PE" b="1" dirty="0" smtClean="0">
                <a:solidFill>
                  <a:schemeClr val="bg1"/>
                </a:solidFill>
              </a:rPr>
              <a:t>FUNDAMENTOS DE PROGRAMACIÓN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169080" y="6042326"/>
            <a:ext cx="10560424" cy="296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7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Librería en C++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690692"/>
            <a:ext cx="6572250" cy="4486271"/>
          </a:xfrm>
        </p:spPr>
        <p:txBody>
          <a:bodyPr>
            <a:normAutofit/>
          </a:bodyPr>
          <a:lstStyle/>
          <a:p>
            <a:r>
              <a:rPr lang="es-ES" dirty="0"/>
              <a:t>Existen librerías estándar del procesador del lenguaje C++, que se denominan de cabecera (</a:t>
            </a:r>
            <a:r>
              <a:rPr lang="es-ES" dirty="0" err="1"/>
              <a:t>header</a:t>
            </a:r>
            <a:r>
              <a:rPr lang="es-ES" dirty="0"/>
              <a:t>, por tener extensión de archivo “</a:t>
            </a:r>
            <a:r>
              <a:rPr lang="es-ES" b="1" dirty="0"/>
              <a:t>.h</a:t>
            </a:r>
            <a:r>
              <a:rPr lang="es-ES" dirty="0" smtClean="0"/>
              <a:t>”). Además C++ permite crear </a:t>
            </a:r>
            <a:r>
              <a:rPr lang="es-ES" dirty="0" err="1" smtClean="0"/>
              <a:t>librerias</a:t>
            </a:r>
            <a:r>
              <a:rPr lang="es-ES" dirty="0" smtClean="0"/>
              <a:t> propias.</a:t>
            </a:r>
          </a:p>
          <a:p>
            <a:r>
              <a:rPr lang="es-ES" dirty="0" smtClean="0"/>
              <a:t>Las librerías pueden ser </a:t>
            </a:r>
            <a:r>
              <a:rPr lang="es-ES" dirty="0"/>
              <a:t>invocadas en diferentes programas fuente (el programa con extensión “</a:t>
            </a:r>
            <a:r>
              <a:rPr lang="es-ES" b="1" dirty="0"/>
              <a:t>.</a:t>
            </a:r>
            <a:r>
              <a:rPr lang="es-ES" b="1" dirty="0" err="1"/>
              <a:t>cpp</a:t>
            </a:r>
            <a:r>
              <a:rPr lang="es-ES" dirty="0"/>
              <a:t>”) como parte de la reutilización de código. </a:t>
            </a:r>
            <a:endParaRPr lang="es-PE" dirty="0"/>
          </a:p>
          <a:p>
            <a:endParaRPr lang="es-PE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7791450" y="2052642"/>
            <a:ext cx="3848100" cy="31289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/>
              <a:t>Ejemplo de librerías:</a:t>
            </a:r>
            <a:r>
              <a:rPr lang="es-ES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&lt;</a:t>
            </a:r>
            <a:r>
              <a:rPr lang="es-ES" dirty="0" err="1" smtClean="0"/>
              <a:t>iostream.h</a:t>
            </a:r>
            <a:r>
              <a:rPr lang="es-ES" dirty="0" smtClean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&lt;</a:t>
            </a:r>
            <a:r>
              <a:rPr lang="es-ES" dirty="0" err="1" smtClean="0"/>
              <a:t>math.h</a:t>
            </a:r>
            <a:r>
              <a:rPr lang="es-ES" dirty="0" smtClean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&lt;</a:t>
            </a:r>
            <a:r>
              <a:rPr lang="es-ES" dirty="0" err="1" smtClean="0"/>
              <a:t>conio.h</a:t>
            </a:r>
            <a:r>
              <a:rPr lang="es-ES" dirty="0" smtClean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&lt;</a:t>
            </a:r>
            <a:r>
              <a:rPr lang="es-ES" dirty="0" err="1" smtClean="0"/>
              <a:t>stdio.h</a:t>
            </a:r>
            <a:r>
              <a:rPr lang="es-ES" dirty="0" smtClean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 etc.</a:t>
            </a:r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696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Creación de librería </a:t>
            </a:r>
            <a:r>
              <a:rPr lang="es-PE" dirty="0" smtClean="0"/>
              <a:t>con </a:t>
            </a:r>
            <a:r>
              <a:rPr lang="es-PE" dirty="0" smtClean="0"/>
              <a:t>C++</a:t>
            </a:r>
            <a:endParaRPr lang="es-PE" dirty="0"/>
          </a:p>
        </p:txBody>
      </p:sp>
      <p:pic>
        <p:nvPicPr>
          <p:cNvPr id="5" name="4 Imagen"/>
          <p:cNvPicPr/>
          <p:nvPr/>
        </p:nvPicPr>
        <p:blipFill rotWithShape="1">
          <a:blip r:embed="rId2"/>
          <a:srcRect l="53407" t="2344" r="29671" b="76946"/>
          <a:stretch/>
        </p:blipFill>
        <p:spPr bwMode="auto">
          <a:xfrm>
            <a:off x="1474786" y="1690692"/>
            <a:ext cx="4164013" cy="3150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5 Imagen"/>
          <p:cNvPicPr/>
          <p:nvPr/>
        </p:nvPicPr>
        <p:blipFill rotWithShape="1">
          <a:blip r:embed="rId3"/>
          <a:srcRect l="59780" t="9378" r="10550" b="52719"/>
          <a:stretch/>
        </p:blipFill>
        <p:spPr bwMode="auto">
          <a:xfrm>
            <a:off x="6615112" y="2392996"/>
            <a:ext cx="4738688" cy="3360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21 Elipse"/>
          <p:cNvSpPr/>
          <p:nvPr/>
        </p:nvSpPr>
        <p:spPr>
          <a:xfrm>
            <a:off x="907732" y="1690692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1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  <p:sp>
        <p:nvSpPr>
          <p:cNvPr id="8" name="21 Elipse"/>
          <p:cNvSpPr/>
          <p:nvPr/>
        </p:nvSpPr>
        <p:spPr>
          <a:xfrm>
            <a:off x="6239826" y="2203131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2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14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15549" y="365129"/>
            <a:ext cx="9557301" cy="949321"/>
          </a:xfrm>
        </p:spPr>
        <p:txBody>
          <a:bodyPr>
            <a:normAutofit/>
          </a:bodyPr>
          <a:lstStyle/>
          <a:p>
            <a:r>
              <a:rPr lang="es-PE" dirty="0" smtClean="0"/>
              <a:t>Crear la librería «</a:t>
            </a:r>
            <a:r>
              <a:rPr lang="es-PE" dirty="0" err="1" smtClean="0"/>
              <a:t>LecturaDatos.h</a:t>
            </a:r>
            <a:r>
              <a:rPr lang="es-PE" dirty="0" smtClean="0"/>
              <a:t>»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6228" t="10660" r="70896" b="17851"/>
          <a:stretch/>
        </p:blipFill>
        <p:spPr bwMode="auto">
          <a:xfrm>
            <a:off x="2717165" y="1314450"/>
            <a:ext cx="2445385" cy="504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801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Crear el programa con extensión.cpp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43110" t="8750" r="27756" b="6554"/>
          <a:stretch/>
        </p:blipFill>
        <p:spPr bwMode="auto">
          <a:xfrm>
            <a:off x="3549333" y="1593854"/>
            <a:ext cx="2756217" cy="4521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154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Configurar la Ruta de la librería en </a:t>
            </a:r>
            <a:r>
              <a:rPr lang="es-PE" dirty="0" err="1"/>
              <a:t>DevC</a:t>
            </a:r>
            <a:r>
              <a:rPr lang="es-PE" dirty="0"/>
              <a:t>++</a:t>
            </a:r>
          </a:p>
        </p:txBody>
      </p:sp>
      <p:pic>
        <p:nvPicPr>
          <p:cNvPr id="4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1" r="68965" b="82970"/>
          <a:stretch/>
        </p:blipFill>
        <p:spPr bwMode="auto">
          <a:xfrm>
            <a:off x="1187449" y="1908941"/>
            <a:ext cx="4281805" cy="1383031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4712" r="49880" b="35379"/>
          <a:stretch/>
        </p:blipFill>
        <p:spPr bwMode="auto">
          <a:xfrm>
            <a:off x="6171247" y="2957887"/>
            <a:ext cx="3658553" cy="269621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17 Flecha derecha"/>
          <p:cNvSpPr/>
          <p:nvPr/>
        </p:nvSpPr>
        <p:spPr>
          <a:xfrm rot="14810754">
            <a:off x="3113402" y="3079675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7" name="21 Elipse"/>
          <p:cNvSpPr/>
          <p:nvPr/>
        </p:nvSpPr>
        <p:spPr>
          <a:xfrm>
            <a:off x="3415662" y="3035860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1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  <p:sp>
        <p:nvSpPr>
          <p:cNvPr id="8" name="17 Flecha derecha"/>
          <p:cNvSpPr/>
          <p:nvPr/>
        </p:nvSpPr>
        <p:spPr>
          <a:xfrm rot="18096742">
            <a:off x="7050087" y="3810894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9" name="21 Elipse"/>
          <p:cNvSpPr/>
          <p:nvPr/>
        </p:nvSpPr>
        <p:spPr>
          <a:xfrm>
            <a:off x="6704012" y="3869314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2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404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4896" r="49880" b="26000"/>
          <a:stretch/>
        </p:blipFill>
        <p:spPr bwMode="auto">
          <a:xfrm>
            <a:off x="1300797" y="2176461"/>
            <a:ext cx="4547553" cy="382428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17 Flecha derecha"/>
          <p:cNvSpPr/>
          <p:nvPr/>
        </p:nvSpPr>
        <p:spPr>
          <a:xfrm rot="18096742">
            <a:off x="2997517" y="5944235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6" name="17 Flecha derecha"/>
          <p:cNvSpPr/>
          <p:nvPr/>
        </p:nvSpPr>
        <p:spPr>
          <a:xfrm rot="18096742">
            <a:off x="5099746" y="4447281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7" name="21 Elipse"/>
          <p:cNvSpPr/>
          <p:nvPr/>
        </p:nvSpPr>
        <p:spPr>
          <a:xfrm>
            <a:off x="5260401" y="4578091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3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  <p:sp>
        <p:nvSpPr>
          <p:cNvPr id="8" name="21 Elipse"/>
          <p:cNvSpPr/>
          <p:nvPr/>
        </p:nvSpPr>
        <p:spPr>
          <a:xfrm>
            <a:off x="2692717" y="5810885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 dirty="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4</a:t>
            </a:r>
            <a:endParaRPr lang="es-PE" sz="12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5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62" t="25778" r="49311" b="35620"/>
          <a:stretch/>
        </p:blipFill>
        <p:spPr bwMode="auto">
          <a:xfrm>
            <a:off x="7282180" y="2111214"/>
            <a:ext cx="3709670" cy="372608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0" name="17 Flecha derecha"/>
          <p:cNvSpPr/>
          <p:nvPr/>
        </p:nvSpPr>
        <p:spPr>
          <a:xfrm rot="18096742">
            <a:off x="8541702" y="5123179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11" name="21 Elipse"/>
          <p:cNvSpPr/>
          <p:nvPr/>
        </p:nvSpPr>
        <p:spPr>
          <a:xfrm>
            <a:off x="8184197" y="5086349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kern="1200">
                <a:solidFill>
                  <a:srgbClr val="FF0000"/>
                </a:solidFill>
                <a:effectLst/>
                <a:ea typeface="Times New Roman"/>
                <a:cs typeface="Times New Roman"/>
              </a:rPr>
              <a:t>5</a:t>
            </a:r>
            <a:endParaRPr lang="es-PE" sz="1200">
              <a:effectLst/>
              <a:latin typeface="Times New Roman"/>
              <a:ea typeface="Times New Roman"/>
            </a:endParaRPr>
          </a:p>
        </p:txBody>
      </p:sp>
      <p:sp>
        <p:nvSpPr>
          <p:cNvPr id="12" name="17 Flecha derecha"/>
          <p:cNvSpPr/>
          <p:nvPr/>
        </p:nvSpPr>
        <p:spPr>
          <a:xfrm rot="18096742">
            <a:off x="8946515" y="5661402"/>
            <a:ext cx="381000" cy="232410"/>
          </a:xfrm>
          <a:prstGeom prst="rightArrow">
            <a:avLst>
              <a:gd name="adj1" fmla="val 42104"/>
              <a:gd name="adj2" fmla="val 5833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s-PE"/>
          </a:p>
        </p:txBody>
      </p:sp>
      <p:sp>
        <p:nvSpPr>
          <p:cNvPr id="13" name="21 Elipse"/>
          <p:cNvSpPr/>
          <p:nvPr/>
        </p:nvSpPr>
        <p:spPr>
          <a:xfrm>
            <a:off x="8533385" y="5777607"/>
            <a:ext cx="394335" cy="379730"/>
          </a:xfrm>
          <a:prstGeom prst="ellipse">
            <a:avLst/>
          </a:prstGeom>
          <a:solidFill>
            <a:srgbClr val="FFFF00">
              <a:alpha val="8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0"/>
              </a:spcAft>
            </a:pPr>
            <a:r>
              <a:rPr lang="es-PE" sz="1000" b="1" dirty="0">
                <a:solidFill>
                  <a:srgbClr val="FF0000"/>
                </a:solidFill>
                <a:ea typeface="Times New Roman"/>
                <a:cs typeface="Times New Roman"/>
              </a:rPr>
              <a:t>6</a:t>
            </a:r>
            <a:endParaRPr lang="es-PE" sz="12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0751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Preguntas</a:t>
            </a:r>
            <a:endParaRPr lang="es-PE" dirty="0"/>
          </a:p>
        </p:txBody>
      </p:sp>
      <p:pic>
        <p:nvPicPr>
          <p:cNvPr id="4" name="Picture 2" descr="http://dan1ser.com/wp-content/uploads/2013/05/pregunta-197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78" y="1806660"/>
            <a:ext cx="2761245" cy="420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4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Reflexionemos</a:t>
            </a:r>
            <a:endParaRPr lang="es-PE" dirty="0"/>
          </a:p>
        </p:txBody>
      </p:sp>
      <p:pic>
        <p:nvPicPr>
          <p:cNvPr id="1028" name="Picture 4" descr="Resultado de imagen para reflexiona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88" y="1868692"/>
            <a:ext cx="5891264" cy="3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0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505200" y="3075057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b="1" dirty="0">
                <a:solidFill>
                  <a:schemeClr val="bg1"/>
                </a:solidFill>
              </a:rPr>
              <a:t>u</a:t>
            </a:r>
            <a:r>
              <a:rPr lang="es-PE" sz="4000" b="1" dirty="0" smtClean="0">
                <a:solidFill>
                  <a:schemeClr val="bg1"/>
                </a:solidFill>
              </a:rPr>
              <a:t>continental</a:t>
            </a:r>
            <a:r>
              <a:rPr lang="es-PE" sz="3600" dirty="0" smtClean="0">
                <a:solidFill>
                  <a:schemeClr val="bg1"/>
                </a:solidFill>
              </a:rPr>
              <a:t>.edu.pe</a:t>
            </a:r>
            <a:endParaRPr lang="es-P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11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6645" y="2435985"/>
            <a:ext cx="5320632" cy="2106518"/>
          </a:xfrm>
        </p:spPr>
        <p:txBody>
          <a:bodyPr>
            <a:normAutofit/>
          </a:bodyPr>
          <a:lstStyle/>
          <a:p>
            <a:r>
              <a:rPr lang="es-PE" sz="4000" dirty="0" smtClean="0"/>
              <a:t>¿Qué aprendimos la sesión anterior?</a:t>
            </a:r>
            <a:endParaRPr lang="es-PE" sz="4000" dirty="0"/>
          </a:p>
        </p:txBody>
      </p:sp>
      <p:pic>
        <p:nvPicPr>
          <p:cNvPr id="1026" name="Picture 2" descr="Resultado de imagen para aprendizaj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17" y="1993178"/>
            <a:ext cx="4265766" cy="29921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b="1" dirty="0" smtClean="0"/>
              <a:t>Responda las siguientes preguntas:</a:t>
            </a:r>
            <a:endParaRPr lang="es-PE" sz="2800" b="1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s-PE" dirty="0" smtClean="0"/>
              <a:t>¿Es importante los parámetros en una función?</a:t>
            </a:r>
          </a:p>
          <a:p>
            <a:pPr algn="just">
              <a:lnSpc>
                <a:spcPct val="120000"/>
              </a:lnSpc>
            </a:pPr>
            <a:r>
              <a:rPr lang="es-PE" dirty="0" smtClean="0"/>
              <a:t>¿Qué tipo de módulo retorna un valor?</a:t>
            </a:r>
          </a:p>
          <a:p>
            <a:pPr algn="just">
              <a:lnSpc>
                <a:spcPct val="120000"/>
              </a:lnSpc>
            </a:pPr>
            <a:r>
              <a:rPr lang="es-PE" dirty="0" smtClean="0"/>
              <a:t>¿Por qué es importante el uso de módulos?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s-PE" sz="2200" dirty="0" smtClean="0"/>
          </a:p>
          <a:p>
            <a:pPr marL="0" indent="0" algn="just">
              <a:lnSpc>
                <a:spcPct val="120000"/>
              </a:lnSpc>
              <a:buNone/>
            </a:pPr>
            <a:r>
              <a:rPr lang="es-PE" sz="2200" dirty="0"/>
              <a:t>	</a:t>
            </a:r>
          </a:p>
          <a:p>
            <a:pPr marL="457177" lvl="1" indent="0" algn="just">
              <a:lnSpc>
                <a:spcPct val="120000"/>
              </a:lnSpc>
              <a:buNone/>
            </a:pPr>
            <a:endParaRPr lang="es-PE" sz="2200" dirty="0"/>
          </a:p>
        </p:txBody>
      </p:sp>
    </p:spTree>
    <p:extLst>
      <p:ext uri="{BB962C8B-B14F-4D97-AF65-F5344CB8AC3E}">
        <p14:creationId xmlns:p14="http://schemas.microsoft.com/office/powerpoint/2010/main" val="337963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PE" sz="5400" b="1" dirty="0" smtClean="0"/>
              <a:t>MÓDULOS PARA LA PROGRAMACIÓN </a:t>
            </a:r>
            <a:br>
              <a:rPr lang="es-PE" sz="5400" b="1" dirty="0" smtClean="0"/>
            </a:br>
            <a:r>
              <a:rPr lang="es-PE" sz="4800" b="1" dirty="0" smtClean="0"/>
              <a:t>Librerías de programación</a:t>
            </a:r>
            <a:endParaRPr lang="es-PE" sz="4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Fundamentos de Programación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196801" y="576203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latin typeface="Century Gothic" panose="020B0502020202020204" pitchFamily="34" charset="0"/>
              </a:rPr>
              <a:t>Semana </a:t>
            </a:r>
            <a:r>
              <a:rPr lang="es-PE" b="1" dirty="0" smtClean="0">
                <a:latin typeface="Century Gothic" panose="020B0502020202020204" pitchFamily="34" charset="0"/>
              </a:rPr>
              <a:t>09</a:t>
            </a:r>
            <a:endParaRPr lang="es-PE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14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PE" sz="3600" b="1" dirty="0"/>
              <a:t>Propósito</a:t>
            </a:r>
          </a:p>
        </p:txBody>
      </p:sp>
      <p:sp>
        <p:nvSpPr>
          <p:cNvPr id="5" name="Subtítulo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PE" dirty="0" smtClean="0"/>
              <a:t>Reconoce la definición </a:t>
            </a:r>
            <a:r>
              <a:rPr lang="es-PE" smtClean="0"/>
              <a:t>de una librería  </a:t>
            </a:r>
            <a:r>
              <a:rPr lang="es-PE" dirty="0"/>
              <a:t>en la programación con C++.</a:t>
            </a:r>
          </a:p>
          <a:p>
            <a:pPr marL="0" indent="0" algn="just">
              <a:buNone/>
            </a:pPr>
            <a:endParaRPr lang="es-PE" sz="2800" dirty="0"/>
          </a:p>
        </p:txBody>
      </p:sp>
      <p:pic>
        <p:nvPicPr>
          <p:cNvPr id="7" name="Picture 2" descr="http://www.hebroncci.org/en/images/stories/goal-completio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3"/>
          <a:stretch/>
        </p:blipFill>
        <p:spPr bwMode="auto">
          <a:xfrm>
            <a:off x="6099328" y="2842389"/>
            <a:ext cx="4755486" cy="375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 smtClean="0"/>
              <a:t>Agenda del día</a:t>
            </a:r>
            <a:endParaRPr lang="es-PE" b="1" dirty="0"/>
          </a:p>
        </p:txBody>
      </p:sp>
      <p:grpSp>
        <p:nvGrpSpPr>
          <p:cNvPr id="4" name="3 Grupo"/>
          <p:cNvGrpSpPr/>
          <p:nvPr/>
        </p:nvGrpSpPr>
        <p:grpSpPr>
          <a:xfrm>
            <a:off x="893372" y="1803333"/>
            <a:ext cx="9709683" cy="638156"/>
            <a:chOff x="1091667" y="1947405"/>
            <a:chExt cx="9709683" cy="638156"/>
          </a:xfrm>
        </p:grpSpPr>
        <p:sp>
          <p:nvSpPr>
            <p:cNvPr id="5" name="AutoShape 23"/>
            <p:cNvSpPr>
              <a:spLocks noChangeArrowheads="1"/>
            </p:cNvSpPr>
            <p:nvPr/>
          </p:nvSpPr>
          <p:spPr bwMode="gray">
            <a:xfrm>
              <a:off x="1597144" y="1980723"/>
              <a:ext cx="9204206" cy="530225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s-P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Box 31"/>
            <p:cNvSpPr txBox="1">
              <a:spLocks noChangeArrowheads="1"/>
            </p:cNvSpPr>
            <p:nvPr/>
          </p:nvSpPr>
          <p:spPr bwMode="gray">
            <a:xfrm>
              <a:off x="1823493" y="1998867"/>
              <a:ext cx="877956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PE" sz="2400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Definición de librería</a:t>
              </a:r>
              <a:endParaRPr lang="es-PE" sz="2400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8" name="Group 69"/>
            <p:cNvGrpSpPr>
              <a:grpSpLocks/>
            </p:cNvGrpSpPr>
            <p:nvPr/>
          </p:nvGrpSpPr>
          <p:grpSpPr bwMode="auto">
            <a:xfrm>
              <a:off x="1091667" y="1947405"/>
              <a:ext cx="584549" cy="638156"/>
              <a:chOff x="1416" y="2246"/>
              <a:chExt cx="266" cy="298"/>
            </a:xfrm>
          </p:grpSpPr>
          <p:sp>
            <p:nvSpPr>
              <p:cNvPr id="9" name="Text Box 70"/>
              <p:cNvSpPr txBox="1">
                <a:spLocks noChangeArrowheads="1"/>
              </p:cNvSpPr>
              <p:nvPr/>
            </p:nvSpPr>
            <p:spPr bwMode="gray">
              <a:xfrm>
                <a:off x="1435" y="2267"/>
                <a:ext cx="16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PE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</a:t>
                </a:r>
              </a:p>
            </p:txBody>
          </p:sp>
          <p:grpSp>
            <p:nvGrpSpPr>
              <p:cNvPr id="10" name="Group 71"/>
              <p:cNvGrpSpPr>
                <a:grpSpLocks/>
              </p:cNvGrpSpPr>
              <p:nvPr/>
            </p:nvGrpSpPr>
            <p:grpSpPr bwMode="auto">
              <a:xfrm>
                <a:off x="1416" y="2246"/>
                <a:ext cx="266" cy="298"/>
                <a:chOff x="1415" y="1276"/>
                <a:chExt cx="266" cy="298"/>
              </a:xfrm>
            </p:grpSpPr>
            <p:pic>
              <p:nvPicPr>
                <p:cNvPr id="12" name="Picture 72" descr="Picture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Oval 73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/>
                    </a:gs>
                    <a:gs pos="100000">
                      <a:srgbClr val="10E47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PE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" name="Oval 74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>
                        <a:gamma/>
                        <a:shade val="63529"/>
                        <a:invGamma/>
                      </a:srgbClr>
                    </a:gs>
                    <a:gs pos="100000">
                      <a:srgbClr val="10E47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PE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5" name="Picture 75" descr="Picture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 Box 76"/>
              <p:cNvSpPr txBox="1">
                <a:spLocks noChangeArrowheads="1"/>
              </p:cNvSpPr>
              <p:nvPr/>
            </p:nvSpPr>
            <p:spPr bwMode="gray">
              <a:xfrm>
                <a:off x="1465" y="2268"/>
                <a:ext cx="155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PE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</p:grpSp>
      </p:grpSp>
      <p:grpSp>
        <p:nvGrpSpPr>
          <p:cNvPr id="26" name="25 Grupo"/>
          <p:cNvGrpSpPr/>
          <p:nvPr/>
        </p:nvGrpSpPr>
        <p:grpSpPr>
          <a:xfrm>
            <a:off x="911931" y="2891713"/>
            <a:ext cx="10206095" cy="651308"/>
            <a:chOff x="1091667" y="2957977"/>
            <a:chExt cx="10206095" cy="651308"/>
          </a:xfrm>
        </p:grpSpPr>
        <p:sp>
          <p:nvSpPr>
            <p:cNvPr id="27" name="AutoShape 33"/>
            <p:cNvSpPr>
              <a:spLocks noChangeArrowheads="1"/>
            </p:cNvSpPr>
            <p:nvPr/>
          </p:nvSpPr>
          <p:spPr bwMode="gray">
            <a:xfrm>
              <a:off x="1589443" y="2957977"/>
              <a:ext cx="9211907" cy="530225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s-P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gray">
            <a:xfrm>
              <a:off x="1792626" y="3050612"/>
              <a:ext cx="950513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PE" sz="240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Librerías </a:t>
              </a:r>
              <a:r>
                <a:rPr lang="es-PE" sz="240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con C</a:t>
              </a:r>
              <a:r>
                <a:rPr lang="es-PE" sz="2400" dirty="0" smtClean="0">
                  <a:solidFill>
                    <a:srgbClr val="000000"/>
                  </a:solidFill>
                  <a:latin typeface="Century Gothic" panose="020B0502020202020204" pitchFamily="34" charset="0"/>
                </a:rPr>
                <a:t>++</a:t>
              </a:r>
              <a:endParaRPr lang="es-PE" sz="2400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77"/>
            <p:cNvGrpSpPr>
              <a:grpSpLocks/>
            </p:cNvGrpSpPr>
            <p:nvPr/>
          </p:nvGrpSpPr>
          <p:grpSpPr bwMode="auto">
            <a:xfrm>
              <a:off x="1091667" y="2957977"/>
              <a:ext cx="583925" cy="651308"/>
              <a:chOff x="1414" y="2726"/>
              <a:chExt cx="266" cy="298"/>
            </a:xfrm>
          </p:grpSpPr>
          <p:sp>
            <p:nvSpPr>
              <p:cNvPr id="30" name="Text Box 78"/>
              <p:cNvSpPr txBox="1">
                <a:spLocks noChangeArrowheads="1"/>
              </p:cNvSpPr>
              <p:nvPr/>
            </p:nvSpPr>
            <p:spPr bwMode="gray">
              <a:xfrm>
                <a:off x="1435" y="2748"/>
                <a:ext cx="16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PE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</a:p>
            </p:txBody>
          </p:sp>
          <p:grpSp>
            <p:nvGrpSpPr>
              <p:cNvPr id="31" name="Group 79"/>
              <p:cNvGrpSpPr>
                <a:grpSpLocks/>
              </p:cNvGrpSpPr>
              <p:nvPr/>
            </p:nvGrpSpPr>
            <p:grpSpPr bwMode="auto">
              <a:xfrm>
                <a:off x="1414" y="2726"/>
                <a:ext cx="266" cy="298"/>
                <a:chOff x="1415" y="1276"/>
                <a:chExt cx="266" cy="298"/>
              </a:xfrm>
            </p:grpSpPr>
            <p:pic>
              <p:nvPicPr>
                <p:cNvPr id="33" name="Picture 80" descr="Picture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Oval 81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/>
                    </a:gs>
                    <a:gs pos="100000">
                      <a:srgbClr val="CA55F9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PE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Oval 82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>
                        <a:gamma/>
                        <a:shade val="63529"/>
                        <a:invGamma/>
                      </a:srgbClr>
                    </a:gs>
                    <a:gs pos="100000">
                      <a:srgbClr val="CA55F9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PE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36" name="Picture 83" descr="Picture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2" name="Text Box 84"/>
              <p:cNvSpPr txBox="1">
                <a:spLocks noChangeArrowheads="1"/>
              </p:cNvSpPr>
              <p:nvPr/>
            </p:nvSpPr>
            <p:spPr bwMode="gray">
              <a:xfrm>
                <a:off x="1460" y="2750"/>
                <a:ext cx="155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PE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73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gray">
          <a:xfrm>
            <a:off x="3957474" y="3329321"/>
            <a:ext cx="7099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PE" sz="40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Definición de librería</a:t>
            </a:r>
            <a:endParaRPr lang="es-PE" sz="40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625746" y="3148218"/>
            <a:ext cx="1031278" cy="1072871"/>
            <a:chOff x="1422" y="1278"/>
            <a:chExt cx="254" cy="296"/>
          </a:xfrm>
        </p:grpSpPr>
        <p:pic>
          <p:nvPicPr>
            <p:cNvPr id="10" name="Picture 57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" y="1521"/>
              <a:ext cx="230" cy="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59"/>
            <p:cNvSpPr>
              <a:spLocks noChangeArrowheads="1"/>
            </p:cNvSpPr>
            <p:nvPr/>
          </p:nvSpPr>
          <p:spPr bwMode="gray">
            <a:xfrm flipH="1">
              <a:off x="1422" y="1282"/>
              <a:ext cx="254" cy="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60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" y="1278"/>
              <a:ext cx="174" cy="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 Box 61"/>
          <p:cNvSpPr txBox="1">
            <a:spLocks noChangeArrowheads="1"/>
          </p:cNvSpPr>
          <p:nvPr/>
        </p:nvSpPr>
        <p:spPr bwMode="gray">
          <a:xfrm>
            <a:off x="2893716" y="3206211"/>
            <a:ext cx="4972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PE" sz="4800" b="1" dirty="0">
                <a:solidFill>
                  <a:srgbClr val="FFFF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Definición de librería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Una librería es un archivo, que contiene módulos, que pueden ser función o procedimiento, con o sin argumentos y con finalidad similar</a:t>
            </a:r>
            <a:r>
              <a:rPr lang="es-PE" dirty="0" smtClean="0"/>
              <a:t>.</a:t>
            </a:r>
          </a:p>
          <a:p>
            <a:r>
              <a:rPr lang="es-ES" dirty="0"/>
              <a:t>Esta librería puede ser almacenada en un repositorio (servidor) para ser invocado y proporcionar los módulos que contiene, y ser invocados y ejecutados en diferentes programas.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4234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gray">
          <a:xfrm>
            <a:off x="3957474" y="3329321"/>
            <a:ext cx="7099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PE" sz="40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Librería </a:t>
            </a:r>
            <a:r>
              <a:rPr lang="es-PE" sz="40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con </a:t>
            </a:r>
            <a:r>
              <a:rPr lang="es-PE" sz="40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C++</a:t>
            </a:r>
            <a:endParaRPr lang="es-PE" sz="4000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625746" y="3148218"/>
            <a:ext cx="1031278" cy="1072871"/>
            <a:chOff x="1422" y="1278"/>
            <a:chExt cx="254" cy="296"/>
          </a:xfrm>
        </p:grpSpPr>
        <p:pic>
          <p:nvPicPr>
            <p:cNvPr id="10" name="Picture 57" descr="Picture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" y="1521"/>
              <a:ext cx="230" cy="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59"/>
            <p:cNvSpPr>
              <a:spLocks noChangeArrowheads="1"/>
            </p:cNvSpPr>
            <p:nvPr/>
          </p:nvSpPr>
          <p:spPr bwMode="gray">
            <a:xfrm flipH="1">
              <a:off x="1422" y="1282"/>
              <a:ext cx="254" cy="25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60" descr="Picture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" y="1278"/>
              <a:ext cx="174" cy="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 Box 61"/>
          <p:cNvSpPr txBox="1">
            <a:spLocks noChangeArrowheads="1"/>
          </p:cNvSpPr>
          <p:nvPr/>
        </p:nvSpPr>
        <p:spPr bwMode="gray">
          <a:xfrm>
            <a:off x="2893716" y="3206211"/>
            <a:ext cx="4972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PE" sz="4800" b="1" dirty="0" smtClean="0">
                <a:solidFill>
                  <a:srgbClr val="FFFFFF"/>
                </a:solidFill>
              </a:rPr>
              <a:t>2</a:t>
            </a:r>
            <a:endParaRPr lang="es-PE" sz="4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6944cd8931d310ed71ecdeb99b4958f8e41"/>
</p:tagLst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4109</TotalTime>
  <Words>269</Words>
  <Application>Microsoft Office PowerPoint</Application>
  <PresentationFormat>Personalizado</PresentationFormat>
  <Paragraphs>55</Paragraphs>
  <Slides>18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Office Theme</vt:lpstr>
      <vt:lpstr>FUNDAMENTOS DE PROGRAMACIÓN</vt:lpstr>
      <vt:lpstr>¿Qué aprendimos la sesión anterior?</vt:lpstr>
      <vt:lpstr>Responda las siguientes preguntas:</vt:lpstr>
      <vt:lpstr>MÓDULOS PARA LA PROGRAMACIÓN  Librerías de programación</vt:lpstr>
      <vt:lpstr>Propósito</vt:lpstr>
      <vt:lpstr>Agenda del día</vt:lpstr>
      <vt:lpstr>Presentación de PowerPoint</vt:lpstr>
      <vt:lpstr>Definición de librería</vt:lpstr>
      <vt:lpstr>Presentación de PowerPoint</vt:lpstr>
      <vt:lpstr>Librería en C++</vt:lpstr>
      <vt:lpstr>Creación de librería con C++</vt:lpstr>
      <vt:lpstr>Crear la librería «LecturaDatos.h»</vt:lpstr>
      <vt:lpstr>Crear el programa con extensión.cpp</vt:lpstr>
      <vt:lpstr>Configurar la Ruta de la librería en DevC++</vt:lpstr>
      <vt:lpstr>Presentación de PowerPoint</vt:lpstr>
      <vt:lpstr>Preguntas</vt:lpstr>
      <vt:lpstr>Reflexionemos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katia</cp:lastModifiedBy>
  <cp:revision>789</cp:revision>
  <dcterms:created xsi:type="dcterms:W3CDTF">2016-05-26T15:40:57Z</dcterms:created>
  <dcterms:modified xsi:type="dcterms:W3CDTF">2019-03-01T05:20:27Z</dcterms:modified>
</cp:coreProperties>
</file>